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86" r:id="rId2"/>
  </p:sldMasterIdLst>
  <p:notesMasterIdLst>
    <p:notesMasterId r:id="rId12"/>
  </p:notesMasterIdLst>
  <p:handoutMasterIdLst>
    <p:handoutMasterId r:id="rId13"/>
  </p:handoutMasterIdLst>
  <p:sldIdLst>
    <p:sldId id="267" r:id="rId3"/>
    <p:sldId id="278" r:id="rId4"/>
    <p:sldId id="279" r:id="rId5"/>
    <p:sldId id="280" r:id="rId6"/>
    <p:sldId id="281" r:id="rId7"/>
    <p:sldId id="282" r:id="rId8"/>
    <p:sldId id="283" r:id="rId9"/>
    <p:sldId id="284" r:id="rId10"/>
    <p:sldId id="285" r:id="rId11"/>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4" d="100"/>
          <a:sy n="74" d="100"/>
        </p:scale>
        <p:origin x="582" y="72"/>
      </p:cViewPr>
      <p:guideLst>
        <p:guide pos="3839"/>
        <p:guide orient="horz" pos="2160"/>
      </p:guideLst>
    </p:cSldViewPr>
  </p:slideViewPr>
  <p:notesTextViewPr>
    <p:cViewPr>
      <p:scale>
        <a:sx n="100" d="100"/>
        <a:sy n="100" d="100"/>
      </p:scale>
      <p:origin x="0" y="0"/>
    </p:cViewPr>
  </p:notesTextViewPr>
  <p:notesViewPr>
    <p:cSldViewPr showGuides="1">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E6E22E-288A-414B-A8DE-E4DBD03D5FC0}" type="datetimeFigureOut">
              <a:rPr lang="en-US"/>
              <a:t>11/30/2015</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1114579-D02A-4B51-B5DF-8EC449F77AC7}" type="slidenum">
              <a:rPr/>
              <a:t>‹#›</a:t>
            </a:fld>
            <a:endParaRPr/>
          </a:p>
        </p:txBody>
      </p:sp>
    </p:spTree>
    <p:extLst>
      <p:ext uri="{BB962C8B-B14F-4D97-AF65-F5344CB8AC3E}">
        <p14:creationId xmlns:p14="http://schemas.microsoft.com/office/powerpoint/2010/main" val="276812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A9AE7E-E0F9-4C51-AD9A-F4C3A6E23BBF}" type="datetimeFigureOut">
              <a:rPr lang="en-US"/>
              <a:t>11/30/2015</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074690-7256-4BB9-AC0F-97AEAE8CDEC2}" type="slidenum">
              <a:rPr/>
              <a:t>‹#›</a:t>
            </a:fld>
            <a:endParaRPr/>
          </a:p>
        </p:txBody>
      </p:sp>
    </p:spTree>
    <p:extLst>
      <p:ext uri="{BB962C8B-B14F-4D97-AF65-F5344CB8AC3E}">
        <p14:creationId xmlns:p14="http://schemas.microsoft.com/office/powerpoint/2010/main" val="42742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654" y="1447801"/>
            <a:ext cx="8823360" cy="3329581"/>
          </a:xfrm>
        </p:spPr>
        <p:txBody>
          <a:bodyPr anchor="b"/>
          <a:lstStyle>
            <a:lvl1pPr>
              <a:defRPr sz="7198"/>
            </a:lvl1pPr>
          </a:lstStyle>
          <a:p>
            <a:r>
              <a:rPr lang="en-US" smtClean="0"/>
              <a:t>Click to edit Master title style</a:t>
            </a:r>
            <a:endParaRPr lang="en-US" dirty="0"/>
          </a:p>
        </p:txBody>
      </p:sp>
      <p:sp>
        <p:nvSpPr>
          <p:cNvPr id="3" name="Subtitle 2"/>
          <p:cNvSpPr>
            <a:spLocks noGrp="1"/>
          </p:cNvSpPr>
          <p:nvPr>
            <p:ph type="subTitle" idx="1"/>
          </p:nvPr>
        </p:nvSpPr>
        <p:spPr>
          <a:xfrm>
            <a:off x="1154654" y="4777380"/>
            <a:ext cx="8823360" cy="861420"/>
          </a:xfrm>
        </p:spPr>
        <p:txBody>
          <a:bodyPr anchor="t"/>
          <a:lstStyle>
            <a:lvl1pPr marL="0" indent="0" algn="l">
              <a:buNone/>
              <a:defRPr cap="all">
                <a:solidFill>
                  <a:schemeClr val="bg2">
                    <a:lumMod val="40000"/>
                    <a:lumOff val="60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1736483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656" y="4800587"/>
            <a:ext cx="8823359" cy="566738"/>
          </a:xfrm>
        </p:spPr>
        <p:txBody>
          <a:bodyPr anchor="b">
            <a:normAutofit/>
          </a:bodyPr>
          <a:lstStyle>
            <a:lvl1pPr algn="l">
              <a:defRPr sz="2399"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654" y="685800"/>
            <a:ext cx="8823360"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655" y="5367325"/>
            <a:ext cx="8823358" cy="493712"/>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20704143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654" y="1447800"/>
            <a:ext cx="8823361" cy="1981200"/>
          </a:xfrm>
        </p:spPr>
        <p:txBody>
          <a:bodyPr/>
          <a:lstStyle>
            <a:lvl1pPr>
              <a:defRPr sz="4799"/>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654" y="3657600"/>
            <a:ext cx="8823361" cy="2362200"/>
          </a:xfrm>
        </p:spPr>
        <p:txBody>
          <a:bodyPr anchor="ctr">
            <a:normAutofit/>
          </a:bodyPr>
          <a:lstStyle>
            <a:lvl1pPr marL="0" indent="0">
              <a:buNone/>
              <a:defRPr sz="17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207091773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391" y="1447800"/>
            <a:ext cx="7997232" cy="2323374"/>
          </a:xfrm>
        </p:spPr>
        <p:txBody>
          <a:bodyPr/>
          <a:lstStyle>
            <a:lvl1pPr>
              <a:defRPr sz="4799"/>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29898" y="3771174"/>
            <a:ext cx="7277753"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654" y="4350657"/>
            <a:ext cx="8823361" cy="1676400"/>
          </a:xfrm>
        </p:spPr>
        <p:txBody>
          <a:bodyPr anchor="ctr">
            <a:normAutofit/>
          </a:bodyPr>
          <a:lstStyle>
            <a:lvl1pPr marL="0" indent="0">
              <a:buNone/>
              <a:defRPr sz="17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
        <p:nvSpPr>
          <p:cNvPr id="12" name="TextBox 11"/>
          <p:cNvSpPr txBox="1"/>
          <p:nvPr/>
        </p:nvSpPr>
        <p:spPr>
          <a:xfrm>
            <a:off x="898061" y="971253"/>
            <a:ext cx="801703"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196" dirty="0"/>
              <a:t>“</a:t>
            </a:r>
          </a:p>
        </p:txBody>
      </p:sp>
      <p:sp>
        <p:nvSpPr>
          <p:cNvPr id="15" name="TextBox 14"/>
          <p:cNvSpPr txBox="1"/>
          <p:nvPr/>
        </p:nvSpPr>
        <p:spPr>
          <a:xfrm>
            <a:off x="9328060" y="2613787"/>
            <a:ext cx="801703"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196" dirty="0"/>
              <a:t>”</a:t>
            </a:r>
          </a:p>
        </p:txBody>
      </p:sp>
    </p:spTree>
    <p:extLst>
      <p:ext uri="{BB962C8B-B14F-4D97-AF65-F5344CB8AC3E}">
        <p14:creationId xmlns:p14="http://schemas.microsoft.com/office/powerpoint/2010/main" val="141422258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653" y="3124201"/>
            <a:ext cx="8823362" cy="1653180"/>
          </a:xfrm>
        </p:spPr>
        <p:txBody>
          <a:bodyPr anchor="b"/>
          <a:lstStyle>
            <a:lvl1pPr algn="l">
              <a:defRPr sz="39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654" y="4777381"/>
            <a:ext cx="8823361" cy="860400"/>
          </a:xfrm>
        </p:spPr>
        <p:txBody>
          <a:bodyPr anchor="t"/>
          <a:lstStyle>
            <a:lvl1pPr marL="0" indent="0" algn="l">
              <a:buNone/>
              <a:defRPr sz="1999" cap="none">
                <a:solidFill>
                  <a:schemeClr val="bg2">
                    <a:lumMod val="40000"/>
                    <a:lumOff val="6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203225299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199"/>
            </a:lvl1pPr>
          </a:lstStyle>
          <a:p>
            <a:r>
              <a:rPr lang="en-US" smtClean="0"/>
              <a:t>Click to edit Master title style</a:t>
            </a:r>
            <a:endParaRPr lang="en-US" dirty="0"/>
          </a:p>
        </p:txBody>
      </p:sp>
      <p:sp>
        <p:nvSpPr>
          <p:cNvPr id="3" name="Text Placeholder 2"/>
          <p:cNvSpPr>
            <a:spLocks noGrp="1"/>
          </p:cNvSpPr>
          <p:nvPr>
            <p:ph type="body" idx="1"/>
          </p:nvPr>
        </p:nvSpPr>
        <p:spPr>
          <a:xfrm>
            <a:off x="632782" y="1981200"/>
            <a:ext cx="2946099"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293" y="2667000"/>
            <a:ext cx="2926588" cy="3589338"/>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2648" y="1981200"/>
            <a:ext cx="2935476"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2097" y="2667000"/>
            <a:ext cx="2946027" cy="3589338"/>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2845" y="1981200"/>
            <a:ext cx="2931349"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2845" y="2667000"/>
            <a:ext cx="2931349" cy="3589338"/>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cxnSp>
        <p:nvCxnSpPr>
          <p:cNvPr id="17" name="Straight Connector 16"/>
          <p:cNvCxnSpPr/>
          <p:nvPr/>
        </p:nvCxnSpPr>
        <p:spPr>
          <a:xfrm>
            <a:off x="372517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0414"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393450490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199"/>
            </a:lvl1pPr>
          </a:lstStyle>
          <a:p>
            <a:r>
              <a:rPr lang="en-US" smtClean="0"/>
              <a:t>Click to edit Master title style</a:t>
            </a:r>
            <a:endParaRPr lang="en-US" dirty="0"/>
          </a:p>
        </p:txBody>
      </p:sp>
      <p:sp>
        <p:nvSpPr>
          <p:cNvPr id="3" name="Text Placeholder 2"/>
          <p:cNvSpPr>
            <a:spLocks noGrp="1"/>
          </p:cNvSpPr>
          <p:nvPr>
            <p:ph type="body" idx="1"/>
          </p:nvPr>
        </p:nvSpPr>
        <p:spPr>
          <a:xfrm>
            <a:off x="652293" y="4250949"/>
            <a:ext cx="2939284"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293" y="2209800"/>
            <a:ext cx="293928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293" y="4827212"/>
            <a:ext cx="2939284" cy="659189"/>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8363" y="4250949"/>
            <a:ext cx="2929762"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8362" y="2209800"/>
            <a:ext cx="292976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7009" y="4827211"/>
            <a:ext cx="2933642" cy="659189"/>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2845" y="4250949"/>
            <a:ext cx="2931349"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2844" y="2209800"/>
            <a:ext cx="2931349"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2720" y="4827209"/>
            <a:ext cx="2935232" cy="659189"/>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cxnSp>
        <p:nvCxnSpPr>
          <p:cNvPr id="19" name="Straight Connector 18"/>
          <p:cNvCxnSpPr/>
          <p:nvPr/>
        </p:nvCxnSpPr>
        <p:spPr>
          <a:xfrm>
            <a:off x="372517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0414"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235208190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3124228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2050" y="430214"/>
            <a:ext cx="1752145"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294" y="887414"/>
            <a:ext cx="7421216"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2597241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3515145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656" y="2861734"/>
            <a:ext cx="8823359" cy="1915647"/>
          </a:xfrm>
        </p:spPr>
        <p:txBody>
          <a:bodyPr anchor="b"/>
          <a:lstStyle>
            <a:lvl1pPr algn="l">
              <a:defRPr sz="39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654" y="4777381"/>
            <a:ext cx="8823360" cy="860400"/>
          </a:xfrm>
        </p:spPr>
        <p:txBody>
          <a:bodyPr anchor="t"/>
          <a:lstStyle>
            <a:lvl1pPr marL="0" indent="0" algn="l">
              <a:buNone/>
              <a:defRPr sz="1999" cap="all">
                <a:solidFill>
                  <a:schemeClr val="bg2">
                    <a:lumMod val="40000"/>
                    <a:lumOff val="6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151659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025" y="2060576"/>
            <a:ext cx="4395194" cy="4195763"/>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3021" y="2056093"/>
            <a:ext cx="4395196" cy="4200245"/>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1120718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026" y="1905000"/>
            <a:ext cx="4395193"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025" y="2514600"/>
            <a:ext cx="4395194" cy="3741738"/>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3023" y="1905000"/>
            <a:ext cx="4395194" cy="576262"/>
          </a:xfrm>
        </p:spPr>
        <p:txBody>
          <a:bodyPr anchor="b">
            <a:noAutofit/>
          </a:bodyPr>
          <a:lstStyle>
            <a:lvl1pPr marL="0" indent="0">
              <a:buNone/>
              <a:defRPr sz="2399" b="0">
                <a:solidFill>
                  <a:schemeClr val="bg2">
                    <a:lumMod val="40000"/>
                    <a:lumOff val="60000"/>
                  </a:schemeClr>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3023" y="2514600"/>
            <a:ext cx="4395194" cy="3741738"/>
          </a:xfrm>
        </p:spPr>
        <p:txBody>
          <a:bodyPr>
            <a:normAutofit/>
          </a:bodyPr>
          <a:lstStyle>
            <a:lvl1pPr>
              <a:defRPr sz="1799"/>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2529150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41596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942847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652" y="1447800"/>
            <a:ext cx="3400178" cy="1447800"/>
          </a:xfrm>
        </p:spPr>
        <p:txBody>
          <a:bodyPr anchor="b"/>
          <a:lstStyle>
            <a:lvl1pPr algn="l">
              <a:defRPr sz="2399" b="0"/>
            </a:lvl1pPr>
          </a:lstStyle>
          <a:p>
            <a:r>
              <a:rPr lang="en-US" smtClean="0"/>
              <a:t>Click to edit Master title style</a:t>
            </a:r>
            <a:endParaRPr lang="en-US" dirty="0"/>
          </a:p>
        </p:txBody>
      </p:sp>
      <p:sp>
        <p:nvSpPr>
          <p:cNvPr id="3" name="Content Placeholder 2"/>
          <p:cNvSpPr>
            <a:spLocks noGrp="1"/>
          </p:cNvSpPr>
          <p:nvPr>
            <p:ph idx="1"/>
          </p:nvPr>
        </p:nvSpPr>
        <p:spPr>
          <a:xfrm>
            <a:off x="4783370" y="1447800"/>
            <a:ext cx="5194644" cy="4572000"/>
          </a:xfrm>
        </p:spPr>
        <p:txBody>
          <a:bodyPr anchor="ctr">
            <a:normAutofit/>
          </a:bodyPr>
          <a:lstStyle>
            <a:lvl1pPr>
              <a:defRPr sz="1999"/>
            </a:lvl1pPr>
            <a:lvl2pPr>
              <a:defRPr sz="1799"/>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653" y="3129281"/>
            <a:ext cx="3400177" cy="2895599"/>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2259721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606" y="1854192"/>
            <a:ext cx="5091580" cy="1574808"/>
          </a:xfrm>
        </p:spPr>
        <p:txBody>
          <a:bodyPr anchor="b">
            <a:normAutofit/>
          </a:bodyPr>
          <a:lstStyle>
            <a:lvl1pPr algn="l">
              <a:defRPr sz="3599"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7736" y="1143000"/>
            <a:ext cx="3199567"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654" y="3657600"/>
            <a:ext cx="5083655" cy="1371600"/>
          </a:xfrm>
        </p:spPr>
        <p:txBody>
          <a:bodyPr>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11/30/2015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extLst>
      <p:ext uri="{BB962C8B-B14F-4D97-AF65-F5344CB8AC3E}">
        <p14:creationId xmlns:p14="http://schemas.microsoft.com/office/powerpoint/2010/main" val="1041942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6"/>
            <a:ext cx="4035961"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8"/>
            <a:ext cx="1522016" cy="2365453"/>
          </a:xfrm>
          <a:prstGeom prst="rect">
            <a:avLst/>
          </a:prstGeom>
        </p:spPr>
      </p:pic>
      <p:sp>
        <p:nvSpPr>
          <p:cNvPr id="16" name="Oval 15"/>
          <p:cNvSpPr/>
          <p:nvPr/>
        </p:nvSpPr>
        <p:spPr>
          <a:xfrm>
            <a:off x="8606770" y="1676400"/>
            <a:ext cx="2818666"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7330" y="1"/>
            <a:ext cx="1602969"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3637" y="6096000"/>
            <a:ext cx="993475" cy="762000"/>
          </a:xfrm>
          <a:prstGeom prst="rect">
            <a:avLst/>
          </a:prstGeom>
        </p:spPr>
      </p:pic>
      <p:sp>
        <p:nvSpPr>
          <p:cNvPr id="14" name="Rectangle 13"/>
          <p:cNvSpPr/>
          <p:nvPr/>
        </p:nvSpPr>
        <p:spPr>
          <a:xfrm>
            <a:off x="10435094" y="0"/>
            <a:ext cx="685621"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5943" y="452718"/>
            <a:ext cx="9402274"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025" y="2052919"/>
            <a:ext cx="894421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2866" y="1790741"/>
            <a:ext cx="990599" cy="304720"/>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E36636D-D922-432D-A958-524484B5923D}" type="datetimeFigureOut">
              <a:rPr lang="en-US" smtClean="0"/>
              <a:pPr/>
              <a:t>11/30/2015</a:t>
            </a:fld>
            <a:endParaRPr lang="en-US"/>
          </a:p>
        </p:txBody>
      </p:sp>
      <p:sp>
        <p:nvSpPr>
          <p:cNvPr id="5" name="Footer Placeholder 4"/>
          <p:cNvSpPr>
            <a:spLocks noGrp="1"/>
          </p:cNvSpPr>
          <p:nvPr>
            <p:ph type="ftr" sz="quarter" idx="3"/>
          </p:nvPr>
        </p:nvSpPr>
        <p:spPr>
          <a:xfrm rot="5400000">
            <a:off x="8948740" y="3225337"/>
            <a:ext cx="3859795" cy="304722"/>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49844" y="295730"/>
            <a:ext cx="837981" cy="767687"/>
          </a:xfrm>
          <a:prstGeom prst="rect">
            <a:avLst/>
          </a:prstGeom>
        </p:spPr>
        <p:txBody>
          <a:bodyPr vert="horz" lIns="91440" tIns="45720" rIns="91440" bIns="45720" rtlCol="0" anchor="b"/>
          <a:lstStyle>
            <a:lvl1pPr algn="ctr">
              <a:defRPr sz="2799" b="0" i="0">
                <a:solidFill>
                  <a:schemeClr val="tx1">
                    <a:tint val="75000"/>
                  </a:schemeClr>
                </a:solidFill>
              </a:defRPr>
            </a:lvl1pPr>
          </a:lstStyle>
          <a:p>
            <a:fld id="{DF28FB93-0A08-4E7D-8E63-9EFA29F1E093}" type="slidenum">
              <a:rPr lang="en-US" smtClean="0"/>
              <a:pPr/>
              <a:t>‹#›</a:t>
            </a:fld>
            <a:endParaRPr lang="en-US"/>
          </a:p>
        </p:txBody>
      </p:sp>
    </p:spTree>
    <p:extLst>
      <p:ext uri="{BB962C8B-B14F-4D97-AF65-F5344CB8AC3E}">
        <p14:creationId xmlns:p14="http://schemas.microsoft.com/office/powerpoint/2010/main" val="1062008924"/>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063" rtl="0" eaLnBrk="1" latinLnBrk="0" hangingPunct="1">
        <a:spcBef>
          <a:spcPct val="0"/>
        </a:spcBef>
        <a:buNone/>
        <a:defRPr sz="4199" b="0" i="0" kern="1200">
          <a:solidFill>
            <a:schemeClr val="tx2"/>
          </a:solidFill>
          <a:latin typeface="Times New Roman" panose="02020603050405020304" pitchFamily="18" charset="0"/>
          <a:ea typeface="+mj-ea"/>
          <a:cs typeface="Times New Roman" panose="02020603050405020304" pitchFamily="18"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bg2">
            <a:lumMod val="40000"/>
            <a:lumOff val="60000"/>
          </a:schemeClr>
        </a:buClr>
        <a:buSzPct val="80000"/>
        <a:buFont typeface="Wingdings 3" charset="2"/>
        <a:buChar char=""/>
        <a:defRPr sz="1999" b="0" i="0" kern="1200">
          <a:solidFill>
            <a:schemeClr val="tx1"/>
          </a:solidFill>
          <a:latin typeface="Times New Roman" panose="02020603050405020304" pitchFamily="18" charset="0"/>
          <a:ea typeface="+mj-ea"/>
          <a:cs typeface="Times New Roman" panose="02020603050405020304" pitchFamily="18" charset="0"/>
        </a:defRPr>
      </a:lvl1pPr>
      <a:lvl2pPr marL="742727" indent="-285664" algn="l" defTabSz="457063" rtl="0" eaLnBrk="1" latinLnBrk="0" hangingPunct="1">
        <a:spcBef>
          <a:spcPts val="1000"/>
        </a:spcBef>
        <a:spcAft>
          <a:spcPts val="0"/>
        </a:spcAft>
        <a:buClr>
          <a:schemeClr val="bg2">
            <a:lumMod val="40000"/>
            <a:lumOff val="60000"/>
          </a:schemeClr>
        </a:buClr>
        <a:buSzPct val="80000"/>
        <a:buFont typeface="Wingdings 3" charset="2"/>
        <a:buChar char=""/>
        <a:defRPr sz="1799" b="0" i="0" kern="1200">
          <a:solidFill>
            <a:schemeClr val="tx1"/>
          </a:solidFill>
          <a:latin typeface="Times New Roman" panose="02020603050405020304" pitchFamily="18" charset="0"/>
          <a:ea typeface="+mj-ea"/>
          <a:cs typeface="Times New Roman" panose="02020603050405020304" pitchFamily="18" charset="0"/>
        </a:defRPr>
      </a:lvl2pPr>
      <a:lvl3pPr marL="1142657"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Times New Roman" panose="02020603050405020304" pitchFamily="18" charset="0"/>
          <a:ea typeface="+mj-ea"/>
          <a:cs typeface="Times New Roman" panose="02020603050405020304" pitchFamily="18" charset="0"/>
        </a:defRPr>
      </a:lvl3pPr>
      <a:lvl4pPr marL="1599720"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Times New Roman" panose="02020603050405020304" pitchFamily="18" charset="0"/>
          <a:ea typeface="+mj-ea"/>
          <a:cs typeface="Times New Roman" panose="02020603050405020304" pitchFamily="18" charset="0"/>
        </a:defRPr>
      </a:lvl4pPr>
      <a:lvl5pPr marL="2056783"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Times New Roman" panose="02020603050405020304" pitchFamily="18" charset="0"/>
          <a:ea typeface="+mj-ea"/>
          <a:cs typeface="Times New Roman" panose="02020603050405020304" pitchFamily="18" charset="0"/>
        </a:defRPr>
      </a:lvl5pPr>
      <a:lvl6pPr marL="2505248"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0908"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7971"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5034" indent="-228531" algn="l" defTabSz="457063"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Boy At War</a:t>
            </a:r>
            <a:r>
              <a:rPr lang="en-US" dirty="0"/>
              <a:t/>
            </a:r>
            <a:br>
              <a:rPr lang="en-US" dirty="0"/>
            </a:b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Christopher Yandoc</a:t>
            </a:r>
          </a:p>
          <a:p>
            <a:r>
              <a:rPr lang="en-US" dirty="0" smtClean="0"/>
              <a:t>HIST 390</a:t>
            </a:r>
          </a:p>
          <a:p>
            <a:r>
              <a:rPr lang="en-US" dirty="0" smtClean="0"/>
              <a:t>Author’s Chair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5212" y="1943734"/>
            <a:ext cx="3108276" cy="4417854"/>
          </a:xfrm>
          <a:prstGeom prst="rect">
            <a:avLst/>
          </a:prstGeom>
        </p:spPr>
      </p:pic>
    </p:spTree>
    <p:extLst>
      <p:ext uri="{BB962C8B-B14F-4D97-AF65-F5344CB8AC3E}">
        <p14:creationId xmlns:p14="http://schemas.microsoft.com/office/powerpoint/2010/main" val="2707543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031398" y="228600"/>
            <a:ext cx="8369806" cy="685800"/>
          </a:xfrm>
        </p:spPr>
        <p:txBody>
          <a:bodyPr>
            <a:noAutofit/>
          </a:bodyPr>
          <a:lstStyle/>
          <a:p>
            <a:pPr algn="ctr"/>
            <a:r>
              <a:rPr lang="en-US" sz="4600" dirty="0" smtClean="0">
                <a:latin typeface="Times New Roman" panose="02020603050405020304" pitchFamily="18" charset="0"/>
                <a:cs typeface="Times New Roman" panose="02020603050405020304" pitchFamily="18" charset="0"/>
              </a:rPr>
              <a:t>Author’s Biography</a:t>
            </a:r>
            <a:endParaRPr lang="en-US" sz="4600" dirty="0">
              <a:latin typeface="Times New Roman" panose="02020603050405020304" pitchFamily="18" charset="0"/>
              <a:cs typeface="Times New Roman" panose="02020603050405020304" pitchFamily="18" charset="0"/>
            </a:endParaRPr>
          </a:p>
        </p:txBody>
      </p:sp>
      <p:pic>
        <p:nvPicPr>
          <p:cNvPr id="4" name="Picture Placeholder 3"/>
          <p:cNvPicPr>
            <a:picLocks noGrp="1" noChangeAspect="1"/>
          </p:cNvPicPr>
          <p:nvPr>
            <p:ph type="pic" idx="1"/>
          </p:nvPr>
        </p:nvPicPr>
        <p:blipFill>
          <a:blip r:embed="rId2">
            <a:extLst>
              <a:ext uri="{28A0092B-C50C-407E-A947-70E740481C1C}">
                <a14:useLocalDpi xmlns:a14="http://schemas.microsoft.com/office/drawing/2010/main" val="0"/>
              </a:ext>
            </a:extLst>
          </a:blip>
          <a:srcRect l="22791" r="22791"/>
          <a:stretch>
            <a:fillRect/>
          </a:stretch>
        </p:blipFill>
        <p:spPr>
          <a:xfrm>
            <a:off x="7389812" y="1371600"/>
            <a:ext cx="3961567" cy="4572000"/>
          </a:xfrm>
        </p:spPr>
      </p:pic>
      <p:sp>
        <p:nvSpPr>
          <p:cNvPr id="3" name="Text Placeholder 2"/>
          <p:cNvSpPr>
            <a:spLocks noGrp="1"/>
          </p:cNvSpPr>
          <p:nvPr>
            <p:ph type="body" sz="half" idx="2"/>
          </p:nvPr>
        </p:nvSpPr>
        <p:spPr>
          <a:xfrm>
            <a:off x="1031398" y="1143000"/>
            <a:ext cx="5901214" cy="5562600"/>
          </a:xfrm>
        </p:spPr>
        <p:txBody>
          <a:bodyPr>
            <a:noAutofit/>
          </a:bodyPr>
          <a:lstStyle/>
          <a:p>
            <a:pPr marL="285750" indent="-285750">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H</a:t>
            </a:r>
            <a:r>
              <a:rPr lang="en-US" sz="1800" dirty="0" smtClean="0">
                <a:latin typeface="Times New Roman" panose="02020603050405020304" pitchFamily="18" charset="0"/>
                <a:cs typeface="Times New Roman" panose="02020603050405020304" pitchFamily="18" charset="0"/>
              </a:rPr>
              <a:t>arry Mazer was born on May 31, 1925 in New York City. He is an acclaimed author for his realistic novels such as the Solid Gold Kid, The Island Keeper, Heroes don’t run, and Snow Bound.</a:t>
            </a:r>
          </a:p>
          <a:p>
            <a:pPr marL="285750" indent="-285750">
              <a:buFont typeface="Arial" panose="020B0604020202020204" pitchFamily="34" charset="0"/>
              <a:buChar char="•"/>
            </a:pPr>
            <a:r>
              <a:rPr lang="en-US" sz="1800" dirty="0" smtClean="0">
                <a:latin typeface="Times New Roman" panose="02020603050405020304" pitchFamily="18" charset="0"/>
                <a:cs typeface="Times New Roman" panose="02020603050405020304" pitchFamily="18" charset="0"/>
              </a:rPr>
              <a:t>Attended the Bronx High School of Science.</a:t>
            </a:r>
          </a:p>
          <a:p>
            <a:pPr marL="285750" indent="-285750">
              <a:buFont typeface="Arial" panose="020B0604020202020204" pitchFamily="34" charset="0"/>
              <a:buChar char="•"/>
            </a:pPr>
            <a:r>
              <a:rPr lang="en-US" sz="1800" dirty="0" smtClean="0">
                <a:latin typeface="Times New Roman" panose="02020603050405020304" pitchFamily="18" charset="0"/>
                <a:cs typeface="Times New Roman" panose="02020603050405020304" pitchFamily="18" charset="0"/>
              </a:rPr>
              <a:t>Served in World War II in the U.S. Army Air Force from 1943-1945 where he became a sergeant and received a Purple Heart and an Air Medal.</a:t>
            </a:r>
          </a:p>
          <a:p>
            <a:pPr marL="285750" indent="-285750">
              <a:buFont typeface="Arial" panose="020B0604020202020204" pitchFamily="34" charset="0"/>
              <a:buChar char="•"/>
            </a:pPr>
            <a:r>
              <a:rPr lang="en-US" sz="1800" dirty="0" smtClean="0">
                <a:latin typeface="Times New Roman" panose="02020603050405020304" pitchFamily="18" charset="0"/>
                <a:cs typeface="Times New Roman" panose="02020603050405020304" pitchFamily="18" charset="0"/>
              </a:rPr>
              <a:t>After returning to the U.S., he attended Union College where he earned a BA in 1948.</a:t>
            </a:r>
            <a:r>
              <a:rPr lang="en-US" sz="1800" dirty="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 He then received a M.A. from Syracuse University in 1960.</a:t>
            </a:r>
          </a:p>
          <a:p>
            <a:pPr marL="285750" indent="-285750">
              <a:buFont typeface="Arial" panose="020B0604020202020204" pitchFamily="34" charset="0"/>
              <a:buChar char="•"/>
            </a:pPr>
            <a:r>
              <a:rPr lang="en-US" sz="1800" dirty="0" smtClean="0">
                <a:latin typeface="Times New Roman" panose="02020603050405020304" pitchFamily="18" charset="0"/>
                <a:cs typeface="Times New Roman" panose="02020603050405020304" pitchFamily="18" charset="0"/>
              </a:rPr>
              <a:t>From 1950 to 1955 he worked as a railroad brakeman and switchtender for New York Central.</a:t>
            </a:r>
          </a:p>
          <a:p>
            <a:pPr marL="285750" indent="-285750">
              <a:buFont typeface="Arial" panose="020B0604020202020204" pitchFamily="34" charset="0"/>
              <a:buChar char="•"/>
            </a:pPr>
            <a:r>
              <a:rPr lang="en-US" sz="1800" dirty="0" smtClean="0">
                <a:latin typeface="Times New Roman" panose="02020603050405020304" pitchFamily="18" charset="0"/>
                <a:cs typeface="Times New Roman" panose="02020603050405020304" pitchFamily="18" charset="0"/>
              </a:rPr>
              <a:t>He was also an English teacher at the Central Square School for a year.</a:t>
            </a:r>
          </a:p>
          <a:p>
            <a:pPr marL="285750" indent="-285750">
              <a:buFont typeface="Arial" panose="020B0604020202020204" pitchFamily="34" charset="0"/>
              <a:buChar char="•"/>
            </a:pPr>
            <a:endParaRPr lang="en-US" sz="18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646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45943" y="452718"/>
            <a:ext cx="9402274" cy="842682"/>
          </a:xfrm>
        </p:spPr>
        <p:txBody>
          <a:bodyPr/>
          <a:lstStyle/>
          <a:p>
            <a:r>
              <a:rPr lang="en-US" dirty="0" smtClean="0"/>
              <a:t>Does the Book Tell A Good Story?</a:t>
            </a:r>
            <a:endParaRPr lang="en-US" dirty="0"/>
          </a:p>
        </p:txBody>
      </p:sp>
      <p:sp>
        <p:nvSpPr>
          <p:cNvPr id="6" name="Content Placeholder 5"/>
          <p:cNvSpPr>
            <a:spLocks noGrp="1"/>
          </p:cNvSpPr>
          <p:nvPr>
            <p:ph idx="1"/>
          </p:nvPr>
        </p:nvSpPr>
        <p:spPr>
          <a:xfrm>
            <a:off x="1103025" y="1524001"/>
            <a:ext cx="9715787" cy="4724400"/>
          </a:xfrm>
        </p:spPr>
        <p:txBody>
          <a:bodyPr>
            <a:normAutofit fontScale="92500" lnSpcReduction="10000"/>
          </a:bodyPr>
          <a:lstStyle/>
          <a:p>
            <a:r>
              <a:rPr lang="en-US" sz="1800" dirty="0" smtClean="0"/>
              <a:t>The book is about a 14 year old military child named Adam Pelko who has to move to Honolulu because of his father being relocated to Pearl Harbor as a military officer.</a:t>
            </a:r>
          </a:p>
          <a:p>
            <a:r>
              <a:rPr lang="en-US" sz="1800" dirty="0" smtClean="0"/>
              <a:t>It was hard for Adam to go to attend his new school (Honolulu High School) because he is used to going a school with the same kind of students as he was but he was able to make two friends at the school named Davi Mori and Martin Kahahawai. </a:t>
            </a:r>
          </a:p>
          <a:p>
            <a:r>
              <a:rPr lang="en-US" sz="1800" dirty="0" smtClean="0"/>
              <a:t>Adam’s father is strict with who Adam becomes friends with especially Davi since Adam informed his father that Davi was a Japanese American and because of this Adam’s dad told Adam not to become friends with him anymore.</a:t>
            </a:r>
          </a:p>
          <a:p>
            <a:r>
              <a:rPr lang="en-US" sz="1800" dirty="0" smtClean="0"/>
              <a:t>One day, Davi and Martin invited Adam to go fishing with them early in the morning on a land near Pearl Harbor. </a:t>
            </a:r>
            <a:r>
              <a:rPr lang="en-US" sz="1800" dirty="0" smtClean="0"/>
              <a:t>As they are fishing on a rowboat that they found, the three boys overheard airplanes flying overhead. Davi starts to cheers because he thinks that this a demonstration of the American planes however Adam realizes that the planes were actually Japanese planes and thought Davi was a spy signaling the airplanes. </a:t>
            </a:r>
          </a:p>
          <a:p>
            <a:r>
              <a:rPr lang="en-US" sz="1800" dirty="0" smtClean="0"/>
              <a:t>The three boys then see the Japanese airplanes start dropping bombs on the naval ships at Pearl Harbor. One of the bombs also exploded near their rowboat which caused it to explode and a piece of wood that flew strike Martin in the chest. One of the naval ships that Adam sees that is destroyed and sunk by the Japanese is the ship that he believes his father is at is the USS Arizona.</a:t>
            </a:r>
            <a:endParaRPr lang="en-US" sz="1800" dirty="0" smtClean="0"/>
          </a:p>
          <a:p>
            <a:endParaRPr lang="en-US" dirty="0"/>
          </a:p>
        </p:txBody>
      </p:sp>
    </p:spTree>
    <p:extLst>
      <p:ext uri="{BB962C8B-B14F-4D97-AF65-F5344CB8AC3E}">
        <p14:creationId xmlns:p14="http://schemas.microsoft.com/office/powerpoint/2010/main" val="3418111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2" y="152400"/>
            <a:ext cx="10325269" cy="1471331"/>
          </a:xfrm>
        </p:spPr>
        <p:txBody>
          <a:bodyPr/>
          <a:lstStyle/>
          <a:p>
            <a:r>
              <a:rPr lang="en-US" dirty="0" smtClean="0"/>
              <a:t>2. Is the story accurate and authentic in its Historical Detail</a:t>
            </a:r>
            <a:endParaRPr lang="en-US" dirty="0"/>
          </a:p>
        </p:txBody>
      </p:sp>
      <p:sp>
        <p:nvSpPr>
          <p:cNvPr id="3" name="Content Placeholder 2"/>
          <p:cNvSpPr>
            <a:spLocks noGrp="1"/>
          </p:cNvSpPr>
          <p:nvPr>
            <p:ph idx="1"/>
          </p:nvPr>
        </p:nvSpPr>
        <p:spPr>
          <a:xfrm>
            <a:off x="645943" y="2057400"/>
            <a:ext cx="5524669" cy="4648200"/>
          </a:xfrm>
        </p:spPr>
        <p:txBody>
          <a:bodyPr/>
          <a:lstStyle/>
          <a:p>
            <a:r>
              <a:rPr lang="en-US" dirty="0" smtClean="0"/>
              <a:t>The summary of the story followed a timeline of events that occurred after the attack on Pearl Harbor and the different kinds of things people faced.</a:t>
            </a:r>
          </a:p>
          <a:p>
            <a:pPr lvl="1"/>
            <a:r>
              <a:rPr lang="en-US" dirty="0" smtClean="0"/>
              <a:t>Life for people before Pearl Harbor occurred.</a:t>
            </a:r>
          </a:p>
          <a:p>
            <a:pPr lvl="1"/>
            <a:r>
              <a:rPr lang="en-US" dirty="0" smtClean="0"/>
              <a:t>Japanese bombers attack Pearl Harbor sinking many ships.</a:t>
            </a:r>
          </a:p>
          <a:p>
            <a:pPr lvl="1"/>
            <a:r>
              <a:rPr lang="en-US" dirty="0" smtClean="0"/>
              <a:t>A mass internments of Japanese Americans, most of them being American citizens were forced to relocate and were incarcerated to camps in the interior of the United States.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1212" y="2209800"/>
            <a:ext cx="4310918" cy="3226735"/>
          </a:xfrm>
          <a:prstGeom prst="rect">
            <a:avLst/>
          </a:prstGeom>
        </p:spPr>
      </p:pic>
    </p:spTree>
    <p:extLst>
      <p:ext uri="{BB962C8B-B14F-4D97-AF65-F5344CB8AC3E}">
        <p14:creationId xmlns:p14="http://schemas.microsoft.com/office/powerpoint/2010/main" val="13116670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3. Is the language authentic for the time period?</a:t>
            </a:r>
            <a:endParaRPr lang="en-US" dirty="0"/>
          </a:p>
        </p:txBody>
      </p:sp>
      <p:sp>
        <p:nvSpPr>
          <p:cNvPr id="5" name="Content Placeholder 4"/>
          <p:cNvSpPr>
            <a:spLocks noGrp="1"/>
          </p:cNvSpPr>
          <p:nvPr>
            <p:ph idx="1"/>
          </p:nvPr>
        </p:nvSpPr>
        <p:spPr/>
        <p:txBody>
          <a:bodyPr>
            <a:normAutofit lnSpcReduction="10000"/>
          </a:bodyPr>
          <a:lstStyle/>
          <a:p>
            <a:r>
              <a:rPr lang="en-US" dirty="0" smtClean="0"/>
              <a:t>There were many parts in the book where the author ties in historical events that occurred in life:</a:t>
            </a:r>
          </a:p>
          <a:p>
            <a:pPr lvl="1"/>
            <a:r>
              <a:rPr lang="en-US" dirty="0" smtClean="0"/>
              <a:t>The terms Nisei and Issei were used in the book to recognize Davi’s character as a Nisei while Davi’s parents were recognized as being Issei.</a:t>
            </a:r>
          </a:p>
          <a:p>
            <a:pPr lvl="1"/>
            <a:r>
              <a:rPr lang="en-US" dirty="0" smtClean="0"/>
              <a:t>The names of the warships that sunk or was damaged during the attack of Pearl Harbor in real life was also used in the book.</a:t>
            </a:r>
          </a:p>
          <a:p>
            <a:pPr lvl="1"/>
            <a:r>
              <a:rPr lang="en-US" dirty="0" smtClean="0"/>
              <a:t>In the beginning of the book where Adam’s new teacher was trying to introduce Adam to the class by asking where he is from, Adam’s answer was that there is no place because he is a military child and being a military child, you always move around.</a:t>
            </a:r>
          </a:p>
          <a:p>
            <a:pPr lvl="1"/>
            <a:r>
              <a:rPr lang="en-US" dirty="0" smtClean="0"/>
              <a:t>Kamapua’a-Hawaiian pig god</a:t>
            </a:r>
          </a:p>
          <a:p>
            <a:pPr lvl="1"/>
            <a:r>
              <a:rPr lang="en-US" dirty="0" smtClean="0"/>
              <a:t>Haole- a person who is not a native Hawaiian, especially a white person</a:t>
            </a:r>
          </a:p>
          <a:p>
            <a:pPr lvl="1"/>
            <a:r>
              <a:rPr lang="en-US" dirty="0" smtClean="0"/>
              <a:t>Hirohito was mentioned in the story</a:t>
            </a:r>
          </a:p>
          <a:p>
            <a:pPr lvl="1"/>
            <a:endParaRPr lang="en-US" dirty="0"/>
          </a:p>
        </p:txBody>
      </p:sp>
    </p:spTree>
    <p:extLst>
      <p:ext uri="{BB962C8B-B14F-4D97-AF65-F5344CB8AC3E}">
        <p14:creationId xmlns:p14="http://schemas.microsoft.com/office/powerpoint/2010/main" val="13934151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Is the Historical Interpretation Sound?</a:t>
            </a:r>
            <a:endParaRPr lang="en-US" dirty="0"/>
          </a:p>
        </p:txBody>
      </p:sp>
      <p:sp>
        <p:nvSpPr>
          <p:cNvPr id="3" name="Content Placeholder 2"/>
          <p:cNvSpPr>
            <a:spLocks noGrp="1"/>
          </p:cNvSpPr>
          <p:nvPr>
            <p:ph idx="1"/>
          </p:nvPr>
        </p:nvSpPr>
        <p:spPr>
          <a:xfrm>
            <a:off x="1103025" y="2052919"/>
            <a:ext cx="10630187" cy="4652681"/>
          </a:xfrm>
        </p:spPr>
        <p:txBody>
          <a:bodyPr>
            <a:normAutofit fontScale="92500"/>
          </a:bodyPr>
          <a:lstStyle/>
          <a:p>
            <a:r>
              <a:rPr lang="en-US" dirty="0" smtClean="0"/>
              <a:t>This book provides an excellent interpretation of the events that occurred after Pearl Harbor was hit from the perspective of a 14 year old. Harry Mazer was able to make students have a clear and authentic interpretation of the different events that occurred by using Adam’s feelings and how he is affected because of these events.</a:t>
            </a:r>
          </a:p>
          <a:p>
            <a:r>
              <a:rPr lang="en-US" dirty="0" smtClean="0"/>
              <a:t>Examples:</a:t>
            </a:r>
          </a:p>
          <a:p>
            <a:pPr lvl="1"/>
            <a:r>
              <a:rPr lang="en-US" dirty="0"/>
              <a:t>Why was Davi cheering? What was he doing? Signaling them? Yes, signaling them! He was Japanese. Japanese first! Who had said to come to Pearl Harbor to “fish”? Who had “found” the boat? Who had gotten them out here? “Dirty Jap!” Adam dragged Davi down. He wanted to get him. Kill him. Drown him</a:t>
            </a:r>
            <a:r>
              <a:rPr lang="en-US" dirty="0" smtClean="0"/>
              <a:t>.</a:t>
            </a:r>
          </a:p>
          <a:p>
            <a:pPr lvl="1"/>
            <a:r>
              <a:rPr lang="en-US" dirty="0" smtClean="0"/>
              <a:t>Davi </a:t>
            </a:r>
            <a:r>
              <a:rPr lang="en-US" dirty="0"/>
              <a:t>and Adam manage to get him back to shore and into a Red Cross car, but not before a soldier attacks Davi with the butt of his gun, yelling "I got a Jap</a:t>
            </a:r>
            <a:r>
              <a:rPr lang="en-US" dirty="0" smtClean="0"/>
              <a:t>!</a:t>
            </a:r>
          </a:p>
          <a:p>
            <a:pPr lvl="1"/>
            <a:r>
              <a:rPr lang="en-US" dirty="0" smtClean="0"/>
              <a:t>In </a:t>
            </a:r>
            <a:r>
              <a:rPr lang="en-US" dirty="0"/>
              <a:t>Lt. Pelko talk with his son he was stating the Navy’s position on the Japanese living in Hawaii, believing they would assist their ‘homeland’ and work to sabotage the war effort</a:t>
            </a:r>
            <a:r>
              <a:rPr lang="en-US" dirty="0" smtClean="0"/>
              <a:t>. This causes Lt</a:t>
            </a:r>
            <a:r>
              <a:rPr lang="en-US" dirty="0"/>
              <a:t>. Pelko’s influence on his son </a:t>
            </a:r>
            <a:r>
              <a:rPr lang="en-US" dirty="0" smtClean="0"/>
              <a:t>to be </a:t>
            </a:r>
            <a:r>
              <a:rPr lang="en-US" dirty="0"/>
              <a:t>apparent when Adam reacts by wanting the kill Davi, but as hurt and angry as Adam is over the attack on Pearl Harbor and the probable loss of his father, he does come to realize that one cannot assume people are the same simply because they share the similar racial characteristics.</a:t>
            </a:r>
            <a:endParaRPr lang="en-US" dirty="0" smtClean="0"/>
          </a:p>
        </p:txBody>
      </p:sp>
    </p:spTree>
    <p:extLst>
      <p:ext uri="{BB962C8B-B14F-4D97-AF65-F5344CB8AC3E}">
        <p14:creationId xmlns:p14="http://schemas.microsoft.com/office/powerpoint/2010/main" val="4667471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Whose Voices Are Missing?</a:t>
            </a:r>
            <a:endParaRPr lang="en-US" dirty="0"/>
          </a:p>
        </p:txBody>
      </p:sp>
      <p:sp>
        <p:nvSpPr>
          <p:cNvPr id="3" name="Content Placeholder 2"/>
          <p:cNvSpPr>
            <a:spLocks noGrp="1"/>
          </p:cNvSpPr>
          <p:nvPr>
            <p:ph idx="1"/>
          </p:nvPr>
        </p:nvSpPr>
        <p:spPr/>
        <p:txBody>
          <a:bodyPr/>
          <a:lstStyle/>
          <a:p>
            <a:r>
              <a:rPr lang="en-US" dirty="0" smtClean="0"/>
              <a:t>Although Davi did voice his opinions sometimes in the book, the other Japanese-Americans that were forced to leave and be placed in the internment camps were not voiced in the book.</a:t>
            </a:r>
          </a:p>
          <a:p>
            <a:r>
              <a:rPr lang="en-US" dirty="0" err="1" smtClean="0"/>
              <a:t>Koniko</a:t>
            </a:r>
            <a:r>
              <a:rPr lang="en-US" dirty="0" smtClean="0"/>
              <a:t>, who was a Japanese maid working for the Pelko family was also used at some points in the story by the author. An example of when her voice was  used when she returned to the Pelko residence feeling shameful for returning because of the Japanese attack</a:t>
            </a:r>
            <a:endParaRPr lang="en-US" dirty="0"/>
          </a:p>
        </p:txBody>
      </p:sp>
    </p:spTree>
    <p:extLst>
      <p:ext uri="{BB962C8B-B14F-4D97-AF65-F5344CB8AC3E}">
        <p14:creationId xmlns:p14="http://schemas.microsoft.com/office/powerpoint/2010/main" val="8243479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12" y="152399"/>
            <a:ext cx="10820400" cy="1900519"/>
          </a:xfrm>
        </p:spPr>
        <p:txBody>
          <a:bodyPr/>
          <a:lstStyle/>
          <a:p>
            <a:r>
              <a:rPr lang="en-US" dirty="0" smtClean="0"/>
              <a:t>6. Does the Book Provide Insight and Understanding Into Current as well as those in the Past?</a:t>
            </a:r>
            <a:endParaRPr lang="en-US" dirty="0"/>
          </a:p>
        </p:txBody>
      </p:sp>
      <p:sp>
        <p:nvSpPr>
          <p:cNvPr id="3" name="Content Placeholder 2"/>
          <p:cNvSpPr>
            <a:spLocks noGrp="1"/>
          </p:cNvSpPr>
          <p:nvPr>
            <p:ph idx="1"/>
          </p:nvPr>
        </p:nvSpPr>
        <p:spPr>
          <a:xfrm>
            <a:off x="1217612" y="2362200"/>
            <a:ext cx="8944211" cy="4195481"/>
          </a:xfrm>
        </p:spPr>
        <p:txBody>
          <a:bodyPr/>
          <a:lstStyle/>
          <a:p>
            <a:r>
              <a:rPr lang="en-US" dirty="0" smtClean="0"/>
              <a:t>The book takes place at a time in America where there was racial and ethnic towards the Japanese that were living in the United States was widespread. These practices are still becoming an issue that people face today much more compared to during WW2.</a:t>
            </a:r>
            <a:endParaRPr lang="en-US" dirty="0"/>
          </a:p>
        </p:txBody>
      </p:sp>
    </p:spTree>
    <p:extLst>
      <p:ext uri="{BB962C8B-B14F-4D97-AF65-F5344CB8AC3E}">
        <p14:creationId xmlns:p14="http://schemas.microsoft.com/office/powerpoint/2010/main" val="17564369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Activities/Assessments</a:t>
            </a:r>
            <a:endParaRPr lang="en-US" dirty="0"/>
          </a:p>
        </p:txBody>
      </p:sp>
      <p:sp>
        <p:nvSpPr>
          <p:cNvPr id="3" name="Content Placeholder 2"/>
          <p:cNvSpPr>
            <a:spLocks noGrp="1"/>
          </p:cNvSpPr>
          <p:nvPr>
            <p:ph idx="1"/>
          </p:nvPr>
        </p:nvSpPr>
        <p:spPr/>
        <p:txBody>
          <a:bodyPr>
            <a:normAutofit lnSpcReduction="10000"/>
          </a:bodyPr>
          <a:lstStyle/>
          <a:p>
            <a:r>
              <a:rPr lang="en-US" dirty="0" smtClean="0"/>
              <a:t>Attribute Web: Ask students to select from the few characters from the book and complete an attribute web for the character looking at the character’s looks, how the character acts, how the character feels, how other character feels about him or her, and examples of what the character says in order to get a visual representation of a character.</a:t>
            </a:r>
          </a:p>
          <a:p>
            <a:r>
              <a:rPr lang="en-US" dirty="0" smtClean="0"/>
              <a:t>Connecting Fact and Historical Fiction: Have students compare information from this book and information from other sources such as textbooks and websites to compare if information from the selected text will appear the same in other sources.</a:t>
            </a:r>
          </a:p>
          <a:p>
            <a:r>
              <a:rPr lang="en-US" dirty="0" smtClean="0"/>
              <a:t>Have students imagine themselves as Adam and you want to write an obituary of your father for a local newspaper. What would you want people to know your father? What events from his life might you include? Which of your father’s character traits would you discuss in </a:t>
            </a:r>
            <a:r>
              <a:rPr lang="en-US" smtClean="0"/>
              <a:t>your obituary?</a:t>
            </a:r>
            <a:endParaRPr lang="en-US" dirty="0" smtClean="0"/>
          </a:p>
        </p:txBody>
      </p:sp>
    </p:spTree>
    <p:extLst>
      <p:ext uri="{BB962C8B-B14F-4D97-AF65-F5344CB8AC3E}">
        <p14:creationId xmlns:p14="http://schemas.microsoft.com/office/powerpoint/2010/main" val="16860825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D003AC8-209A-4321-A17C-1B7A2064339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Template>
  <TotalTime>0</TotalTime>
  <Words>1275</Words>
  <Application>Microsoft Office PowerPoint</Application>
  <PresentationFormat>Custom</PresentationFormat>
  <Paragraphs>45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Constantia</vt:lpstr>
      <vt:lpstr>Times New Roman</vt:lpstr>
      <vt:lpstr>Wingdings 3</vt:lpstr>
      <vt:lpstr>Ion</vt:lpstr>
      <vt:lpstr>A Boy At War </vt:lpstr>
      <vt:lpstr>Author’s Biography</vt:lpstr>
      <vt:lpstr>Does the Book Tell A Good Story?</vt:lpstr>
      <vt:lpstr>2. Is the story accurate and authentic in its Historical Detail</vt:lpstr>
      <vt:lpstr>3. Is the language authentic for the time period?</vt:lpstr>
      <vt:lpstr>4. Is the Historical Interpretation Sound?</vt:lpstr>
      <vt:lpstr>5. Whose Voices Are Missing?</vt:lpstr>
      <vt:lpstr>6. Does the Book Provide Insight and Understanding Into Current as well as those in the Past?</vt:lpstr>
      <vt:lpstr>Learning Activities/Assessments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2015-11-29T10:28:48Z</dcterms:created>
  <dcterms:modified xsi:type="dcterms:W3CDTF">2015-11-30T07:27:51Z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TC028010599991</vt:lpwstr>
  </property>
</Properties>
</file>